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0" r:id="rId4"/>
    <p:sldId id="261" r:id="rId5"/>
    <p:sldId id="269" r:id="rId6"/>
    <p:sldId id="271" r:id="rId7"/>
    <p:sldId id="268" r:id="rId8"/>
    <p:sldId id="273" r:id="rId9"/>
    <p:sldId id="274" r:id="rId10"/>
    <p:sldId id="272" r:id="rId11"/>
    <p:sldId id="259" r:id="rId12"/>
    <p:sldId id="419" r:id="rId13"/>
    <p:sldId id="275" r:id="rId14"/>
    <p:sldId id="263" r:id="rId15"/>
    <p:sldId id="270" r:id="rId16"/>
    <p:sldId id="416" r:id="rId17"/>
    <p:sldId id="265" r:id="rId18"/>
    <p:sldId id="417" r:id="rId19"/>
    <p:sldId id="418" r:id="rId20"/>
    <p:sldId id="266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9796"/>
  </p:normalViewPr>
  <p:slideViewPr>
    <p:cSldViewPr snapToGrid="0" snapToObjects="1">
      <p:cViewPr varScale="1">
        <p:scale>
          <a:sx n="114" d="100"/>
          <a:sy n="114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9706E-C6BF-F640-A28B-D5C6BE6BC28A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32BA5-1AAD-DA4B-BEE5-D9EA06B9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1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WikiJournal_of_Medicine/Eukaryotic_and_prokaryotic_gene_structure" TargetMode="External"/><Relationship Id="rId7" Type="http://schemas.openxmlformats.org/officeDocument/2006/relationships/hyperlink" Target="https://www.worldcat.org/issn/2002-443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ternational_Standard_Serial_Number" TargetMode="External"/><Relationship Id="rId5" Type="http://schemas.openxmlformats.org/officeDocument/2006/relationships/hyperlink" Target="https://doi.org/10.15347/wjm/2017.002" TargetMode="External"/><Relationship Id="rId4" Type="http://schemas.openxmlformats.org/officeDocument/2006/relationships/hyperlink" Target="https://en.wikipedia.org/wiki/Digital_object_identifier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mofisher.com/us/en/home/life-science/sequencing/next-generation-sequencing/ngs-library-preparation-illumina-systems/collibri-stranded-rna-library-prep-kits/collibri-3-prime-mrna-library-prep-kits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apac.support.illumina.com/bulletins/2019/10/best-practices-to-minimize-rrna-contamination-in-truseq-stranded.html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umina.com/science/technology/next-generation-sequencing/plan-experiments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about background:</a:t>
            </a:r>
          </a:p>
          <a:p>
            <a:pPr marL="171450" indent="-171450">
              <a:buFontTx/>
              <a:buChar char="-"/>
            </a:pPr>
            <a:r>
              <a:rPr lang="en-US" dirty="0"/>
              <a:t>Has anyone done RNA-seq either made a library or analyzed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2BA5-1AAD-DA4B-BEE5-D9EA06B9E0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original uploader was Sverdrup at English Wikipedia. - [1](file)Originally from </a:t>
            </a:r>
            <a:r>
              <a:rPr lang="en-US" dirty="0" err="1"/>
              <a:t>en.wikipedia</a:t>
            </a:r>
            <a:r>
              <a:rPr lang="en-US" dirty="0"/>
              <a:t>; description page is/was here., Public Domain,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=2120822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2BA5-1AAD-DA4B-BEE5-D9EA06B9E0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4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Shafee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Thomas (2017). "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Eukaryotic and prokaryotic gene structure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WikiJournal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Medicine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(1).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w:Digital object identifier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10.15347/wjm/2017.002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en:International Standard Serial Number"/>
              </a:rPr>
              <a:t>ISSN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2002-4436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2BA5-1AAD-DA4B-BEE5-D9EA06B9E0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7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  <a:p>
            <a:pPr marL="228600" indent="-228600">
              <a:buAutoNum type="arabicPeriod"/>
            </a:pPr>
            <a:r>
              <a:rPr lang="en-US" dirty="0"/>
              <a:t>3 control samples vs 3 samples treated with a drug</a:t>
            </a:r>
          </a:p>
          <a:p>
            <a:pPr marL="228600" indent="-228600">
              <a:buAutoNum type="arabicPeriod"/>
            </a:pPr>
            <a:r>
              <a:rPr lang="en-US" dirty="0"/>
              <a:t>3 samples in young mouse intestine vs 3 samples in old mouse intestine</a:t>
            </a:r>
          </a:p>
          <a:p>
            <a:pPr marL="228600" indent="-228600">
              <a:buAutoNum type="arabicPeriod"/>
            </a:pPr>
            <a:r>
              <a:rPr lang="en-US" dirty="0"/>
              <a:t>3 samples from germ free (no microbiome) mice vs 3 samples from normal mice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2BA5-1AAD-DA4B-BEE5-D9EA06B9E0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7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Image, Poly-A Capture, Thermo Fisher: </a:t>
            </a:r>
            <a:r>
              <a:rPr lang="en-US" dirty="0">
                <a:hlinkClick r:id="rId3"/>
              </a:rPr>
              <a:t>https://www.thermofisher.com/us/en/home/life-science/sequencing/next-generation-sequencing/ngs-library-preparation-illumina-systems/collibri-stranded-rna-library-prep-kits/collibri-3-prime-mrna-library-prep-kits.html</a:t>
            </a:r>
            <a:endParaRPr lang="en-US" dirty="0"/>
          </a:p>
          <a:p>
            <a:r>
              <a:rPr lang="en-US" dirty="0"/>
              <a:t>Bottom image, </a:t>
            </a:r>
            <a:r>
              <a:rPr lang="en-US" dirty="0" err="1"/>
              <a:t>Ribo</a:t>
            </a:r>
            <a:r>
              <a:rPr lang="en-US" dirty="0"/>
              <a:t>-Zero, Illumina: </a:t>
            </a:r>
            <a:r>
              <a:rPr lang="en-US" dirty="0">
                <a:hlinkClick r:id="rId4"/>
              </a:rPr>
              <a:t>https://sapac.support.illumina.com/bulletins/2019/10/best-practices-to-minimize-rrna-contamination-in-truseq-stranded.html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2BA5-1AAD-DA4B-BEE5-D9EA06B9E0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3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Illumina: Designing Your Experimental Protocol </a:t>
            </a:r>
            <a:r>
              <a:rPr lang="en-US" dirty="0">
                <a:hlinkClick r:id="rId3"/>
              </a:rPr>
              <a:t>https://www.illumina.com/science/technology/next-generation-sequencing/plan-experiments.html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2BA5-1AAD-DA4B-BEE5-D9EA06B9E0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2BA5-1AAD-DA4B-BEE5-D9EA06B9E0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91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2BA5-1AAD-DA4B-BEE5-D9EA06B9E0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69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19664-3B90-1143-B719-DB8E482F98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3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C815-446A-DF43-B226-2472FEAF5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113F9-9B5E-3A49-B590-D32032943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32806-4C69-4F4C-BA42-3D01C3E3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3D4-1580-9141-A084-7D6F16A9EE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2E250-0F2A-9444-8C33-BD0B03D6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73E64-F337-1A44-A1C2-219012AC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C862-A78B-ED48-BE1D-C874B94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4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6541-0B8A-224B-AA1D-1B259995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A3E0A-EFB7-9547-9CBC-55AFA09A9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1920F-DA0D-3246-8792-7BD55FA6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3D4-1580-9141-A084-7D6F16A9EE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E9A78-9915-CC4A-B131-2337189B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1E7E-159F-4044-A37F-5616E42E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C862-A78B-ED48-BE1D-C874B94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8416B9-9B70-304D-BF15-3F7C8126A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AAF50-12AF-404E-AE4E-5C384BA15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57110-814A-BC42-AD5A-48DE462B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3D4-1580-9141-A084-7D6F16A9EE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0DFD6-19BE-5D41-BA6D-CCE5D933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F6FD9-6AC6-0D40-A60D-61C739F0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C862-A78B-ED48-BE1D-C874B94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572F-E7A5-204D-8C89-22A5DD4D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F4FF5-40BF-1D48-A290-7CC9F1CF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53076-B832-874D-8B2F-7B4DB4B3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3D4-1580-9141-A084-7D6F16A9EE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54FBA-F74B-E545-80D4-8E5AD6D5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1A75E-2910-F24E-881B-2148FE8D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C862-A78B-ED48-BE1D-C874B94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310F-75C2-084E-9156-8353B046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8319F-E539-1648-AAAA-DB0D2CB92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EE9AE-B671-184E-9220-8576E919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3D4-1580-9141-A084-7D6F16A9EE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CABA0-CC65-B84B-AF4A-DD388002C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B505E-7EE3-F343-ABF7-8F80CDDC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C862-A78B-ED48-BE1D-C874B94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8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0B30-A8DD-C444-AA35-664A0032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06B70-7B52-F246-AC42-B5381D83E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DB12C-C5F7-7149-A281-43CB9A8DA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1B032-F04C-5043-ACFD-6BD51872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3D4-1580-9141-A084-7D6F16A9EE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C6CA0-3491-7248-B4E5-66BA7155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5D151-29C2-DD42-B9B0-B888E7C1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C862-A78B-ED48-BE1D-C874B94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3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1253-2465-6C4B-8341-18E6AC77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52F6F-9290-A844-91D8-DE21D4F81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2FA76-7028-C54E-BC54-D6F3866A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B30C8-4569-5142-9A09-AA7139B18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638B9-7E12-7E45-8D11-A930C99E2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547BB4-E3B0-7140-AC01-32E0B9D4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3D4-1580-9141-A084-7D6F16A9EE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9F03B-54F7-134C-B478-C4B6BB42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F8771-1B89-EF4A-910E-AF59588C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C862-A78B-ED48-BE1D-C874B94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5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AB30-38FF-574E-8484-F4FF8D8C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3B88D-3B9B-0A45-B0E3-F84D1ED3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3D4-1580-9141-A084-7D6F16A9EE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A96F8-1D69-7F43-B304-5035891C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76CC5-329E-8F4B-B443-FFF3CCC8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C862-A78B-ED48-BE1D-C874B94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5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D1FE9-79CB-184B-98B1-342CCE6A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3D4-1580-9141-A084-7D6F16A9EE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3BB422-C516-4A41-8151-A645943E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2A85C-7C87-4545-B663-67C1D50B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C862-A78B-ED48-BE1D-C874B94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7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07C4-2388-CC44-9234-82ED8386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A65FF-08E4-8442-9BDE-D0F56794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F0539-4CAD-F74D-8BBE-71CE3E389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24FF7-01FB-714E-AE29-A0C08B9E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3D4-1580-9141-A084-7D6F16A9EE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87E38-9DB0-3842-A4D7-54700744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E34D7-B486-6B40-814A-CBF3E328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C862-A78B-ED48-BE1D-C874B94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B183-D948-2842-B1FD-7E6CB0BB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01610-D819-A54B-9883-A85891455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EB758-06A0-6142-890A-A8E72EA4F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8F35D-A1C9-B041-BBE4-C449687C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3D4-1580-9141-A084-7D6F16A9EE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E5F97-5C0A-DB4D-AB24-77A5D26F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E5965-7A76-CC48-A616-9D4F2B57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C862-A78B-ED48-BE1D-C874B94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1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B3C794-521A-814D-A1D2-72525C50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F01FD-2F8A-FA41-989D-AF86220EB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B2A01-DD83-444A-BD12-41D7AE114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63D4-1580-9141-A084-7D6F16A9EE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2BF12-007E-D643-A7D9-384D92596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4125-D5C5-2D46-B1A3-C83D103C8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4C862-A78B-ED48-BE1D-C874B94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1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pdb.molgen.mpg.d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inityloop.shinyapps.io/TCC-GU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elseykeith.github.io/2020_bmsc8203_bioinformatics_lectur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76-019-0150-2" TargetMode="External"/><Relationship Id="rId2" Type="http://schemas.openxmlformats.org/officeDocument/2006/relationships/hyperlink" Target="https://doi.org/10.1186/s13059-019-1790-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jakevdp.github.io/PythonDataScienceHandbook/" TargetMode="External"/><Relationship Id="rId7" Type="http://schemas.openxmlformats.org/officeDocument/2006/relationships/hyperlink" Target="https://www.meetup.com/rladies-philly/" TargetMode="External"/><Relationship Id="rId2" Type="http://schemas.openxmlformats.org/officeDocument/2006/relationships/hyperlink" Target="https://r4ds.had.co.n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ncebuffalo.com/book/" TargetMode="External"/><Relationship Id="rId5" Type="http://schemas.openxmlformats.org/officeDocument/2006/relationships/hyperlink" Target="http://web.stanford.edu/class/bios221/book/index.html" TargetMode="External"/><Relationship Id="rId4" Type="http://schemas.openxmlformats.org/officeDocument/2006/relationships/hyperlink" Target="http://genomicsclass.github.io/boo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ED43-9914-1145-AAA2-28810F83BF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RNA-seq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609A9-AF5B-2942-AD15-8770C8DC2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5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198E-FA73-8A42-AEB6-4254988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RNA-seq Experiment: Sequencing Depth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1A3D0-EEE1-284B-A4E6-3F2B547AA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Sequencing depth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Standard depth is ~30 million reads per sample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you’re looking for very lowly expressed genes, may need to sequence more, but this should be fine for most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plot - 50 million reads total. 1 = all 50 millions reads used</a:t>
            </a:r>
          </a:p>
          <a:p>
            <a:endParaRPr lang="en-US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E0CFAC-C582-3F46-B446-84A7162CF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457200"/>
            <a:ext cx="6642100" cy="5803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46DCAA-64C6-E54F-986F-B7174097C411}"/>
              </a:ext>
            </a:extLst>
          </p:cNvPr>
          <p:cNvSpPr txBox="1"/>
          <p:nvPr/>
        </p:nvSpPr>
        <p:spPr>
          <a:xfrm>
            <a:off x="9861395" y="6345044"/>
            <a:ext cx="20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Stupnikov</a:t>
            </a:r>
            <a:r>
              <a:rPr lang="en-US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7424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38AA-B12F-1749-811B-05E92CEE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RNA-seq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95F1D-C6B1-0746-89F6-B72E92B59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4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B0EE-5D8B-8D42-9FD5-7773C2D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Sequencing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12C86-97BA-E148-AD81-0FC82386C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Remove unwanted sequences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Align to reference genome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Count feature of interest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Filter and normalize.</a:t>
            </a:r>
          </a:p>
          <a:p>
            <a:pPr lvl="1"/>
            <a:r>
              <a:rPr lang="en-US" dirty="0"/>
              <a:t>Remove low counts</a:t>
            </a:r>
          </a:p>
          <a:p>
            <a:pPr lvl="1"/>
            <a:r>
              <a:rPr lang="en-US" dirty="0"/>
              <a:t>Remove features with low read depth</a:t>
            </a:r>
          </a:p>
          <a:p>
            <a:pPr lvl="1"/>
            <a:r>
              <a:rPr lang="en-US" dirty="0"/>
              <a:t>Compensate for differences in library 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E55E5-A52F-FF4E-B2B7-B64716B2192D}"/>
              </a:ext>
            </a:extLst>
          </p:cNvPr>
          <p:cNvSpPr txBox="1"/>
          <p:nvPr/>
        </p:nvSpPr>
        <p:spPr>
          <a:xfrm>
            <a:off x="9861395" y="6345044"/>
            <a:ext cx="20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Stark 2019</a:t>
            </a:r>
          </a:p>
        </p:txBody>
      </p:sp>
    </p:spTree>
    <p:extLst>
      <p:ext uri="{BB962C8B-B14F-4D97-AF65-F5344CB8AC3E}">
        <p14:creationId xmlns:p14="http://schemas.microsoft.com/office/powerpoint/2010/main" val="145761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B0EE-5D8B-8D42-9FD5-7773C2D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Gene Expression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787AF-5EF1-A64C-AB67-7838D0F6F1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Is there is difference in expression of this gene between my conditions?</a:t>
            </a:r>
          </a:p>
          <a:p>
            <a:r>
              <a:rPr lang="en-US" dirty="0"/>
              <a:t>Can use a variety of statistical tests, but most common practice is a linear model</a:t>
            </a:r>
          </a:p>
          <a:p>
            <a:r>
              <a:rPr lang="en-US" dirty="0"/>
              <a:t>Test association of each gene with phenotype or condition</a:t>
            </a:r>
          </a:p>
          <a:p>
            <a:r>
              <a:rPr lang="en-US" dirty="0"/>
              <a:t>Correct for multiple testing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04B27ACE-E0F1-A345-AF46-A571FA13F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7DC6B-6F0D-854D-9F87-2835D4BE76DE}"/>
              </a:ext>
            </a:extLst>
          </p:cNvPr>
          <p:cNvSpPr txBox="1"/>
          <p:nvPr/>
        </p:nvSpPr>
        <p:spPr>
          <a:xfrm>
            <a:off x="9861395" y="6345044"/>
            <a:ext cx="20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Stark 2019</a:t>
            </a:r>
          </a:p>
        </p:txBody>
      </p:sp>
    </p:spTree>
    <p:extLst>
      <p:ext uri="{BB962C8B-B14F-4D97-AF65-F5344CB8AC3E}">
        <p14:creationId xmlns:p14="http://schemas.microsoft.com/office/powerpoint/2010/main" val="417335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5BCC-3719-4E43-8EBF-B4A93C78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8122D-68AB-714A-A2A0-BAD7C97327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Do I see a bunch of genes that are known to work together?</a:t>
            </a:r>
          </a:p>
          <a:p>
            <a:r>
              <a:rPr lang="en-US" dirty="0"/>
              <a:t>over-representation analysis (ORA)</a:t>
            </a:r>
          </a:p>
          <a:p>
            <a:pPr lvl="1"/>
            <a:r>
              <a:rPr lang="en-US" dirty="0"/>
              <a:t>Do I see more genes from this pathway than I expect by chance?</a:t>
            </a:r>
          </a:p>
          <a:p>
            <a:r>
              <a:rPr lang="en-US" dirty="0"/>
              <a:t>functional class scoring methods (FCS)</a:t>
            </a:r>
          </a:p>
          <a:p>
            <a:pPr lvl="1"/>
            <a:r>
              <a:rPr lang="en-US" dirty="0"/>
              <a:t>Same thing, but incorporates expression values. Idea is coordinated, but not necessarily larges changes in expression could be important.</a:t>
            </a:r>
          </a:p>
          <a:p>
            <a:r>
              <a:rPr lang="en-US" dirty="0"/>
              <a:t>Great free webtool is the Consensus Path Database </a:t>
            </a:r>
            <a:r>
              <a:rPr lang="en-US" dirty="0">
                <a:hlinkClick r:id="rId3"/>
              </a:rPr>
              <a:t>http://cpdb.molgen.mpg.de/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26297AC-46B9-954E-B4F9-2C352D85AD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2045115"/>
              </p:ext>
            </p:extLst>
          </p:nvPr>
        </p:nvGraphicFramePr>
        <p:xfrm>
          <a:off x="6172202" y="361950"/>
          <a:ext cx="51816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332">
                  <a:extLst>
                    <a:ext uri="{9D8B030D-6E8A-4147-A177-3AD203B41FA5}">
                      <a16:colId xmlns:a16="http://schemas.microsoft.com/office/drawing/2014/main" val="1033856436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3160736591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val="1637345972"/>
                    </a:ext>
                  </a:extLst>
                </a:gridCol>
                <a:gridCol w="1050073">
                  <a:extLst>
                    <a:ext uri="{9D8B030D-6E8A-4147-A177-3AD203B41FA5}">
                      <a16:colId xmlns:a16="http://schemas.microsoft.com/office/drawing/2014/main" val="18742069"/>
                    </a:ext>
                  </a:extLst>
                </a:gridCol>
              </a:tblGrid>
              <a:tr h="3508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56351"/>
                  </a:ext>
                </a:extLst>
              </a:tr>
              <a:tr h="692021">
                <a:tc>
                  <a:txBody>
                    <a:bodyPr/>
                    <a:lstStyle/>
                    <a:p>
                      <a:r>
                        <a:rPr lang="en-US" sz="1400" dirty="0"/>
                        <a:t>Binding and Uptake of Ligands by Scavenger Receptors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493115"/>
                  </a:ext>
                </a:extLst>
              </a:tr>
              <a:tr h="490181">
                <a:tc>
                  <a:txBody>
                    <a:bodyPr/>
                    <a:lstStyle/>
                    <a:p>
                      <a:r>
                        <a:rPr lang="en-US" sz="1400" dirty="0"/>
                        <a:t>Beta oxidation of </a:t>
                      </a:r>
                      <a:r>
                        <a:rPr lang="en-US" sz="1400" dirty="0" err="1"/>
                        <a:t>lauroyl</a:t>
                      </a:r>
                      <a:r>
                        <a:rPr lang="en-US" sz="1400" dirty="0"/>
                        <a:t>-CoA to decanoyl-CoA-CoA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264745"/>
                  </a:ext>
                </a:extLst>
              </a:tr>
              <a:tr h="692021">
                <a:tc>
                  <a:txBody>
                    <a:bodyPr/>
                    <a:lstStyle/>
                    <a:p>
                      <a:r>
                        <a:rPr lang="en-US" sz="1400" dirty="0"/>
                        <a:t>mitochondrial fatty acid beta-oxidation of unsaturated fatty acids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900247"/>
                  </a:ext>
                </a:extLst>
              </a:tr>
              <a:tr h="490181">
                <a:tc>
                  <a:txBody>
                    <a:bodyPr/>
                    <a:lstStyle/>
                    <a:p>
                      <a:r>
                        <a:rPr lang="en-US" sz="1400" dirty="0"/>
                        <a:t>NOTCH1 Intracellular Domain Regulates Transcription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867794"/>
                  </a:ext>
                </a:extLst>
              </a:tr>
              <a:tr h="350816">
                <a:tc>
                  <a:txBody>
                    <a:bodyPr/>
                    <a:lstStyle/>
                    <a:p>
                      <a:r>
                        <a:rPr lang="en-US" sz="1400" dirty="0"/>
                        <a:t>Creatine metabolism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009235"/>
                  </a:ext>
                </a:extLst>
              </a:tr>
              <a:tr h="893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Abasic</a:t>
                      </a:r>
                      <a:r>
                        <a:rPr lang="en-US" sz="1400" dirty="0"/>
                        <a:t> sugar-phosphate removal via the single-nucleotide replacement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69715"/>
                  </a:ext>
                </a:extLst>
              </a:tr>
              <a:tr h="350816">
                <a:tc>
                  <a:txBody>
                    <a:bodyPr/>
                    <a:lstStyle/>
                    <a:p>
                      <a:r>
                        <a:rPr lang="en-US" sz="1400" dirty="0"/>
                        <a:t>ARMS-mediated activation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738143"/>
                  </a:ext>
                </a:extLst>
              </a:tr>
              <a:tr h="692021">
                <a:tc>
                  <a:txBody>
                    <a:bodyPr/>
                    <a:lstStyle/>
                    <a:p>
                      <a:r>
                        <a:rPr lang="en-US" sz="1400" dirty="0"/>
                        <a:t>Estrogen-dependent nuclear events downstream of ESR-membrane signaling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665060"/>
                  </a:ext>
                </a:extLst>
              </a:tr>
              <a:tr h="490181">
                <a:tc>
                  <a:txBody>
                    <a:bodyPr/>
                    <a:lstStyle/>
                    <a:p>
                      <a:r>
                        <a:rPr lang="en-US" sz="1400" dirty="0"/>
                        <a:t>Axonal growth inhibition (RHOA activation)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073031"/>
                  </a:ext>
                </a:extLst>
              </a:tr>
              <a:tr h="490181">
                <a:tc>
                  <a:txBody>
                    <a:bodyPr/>
                    <a:lstStyle/>
                    <a:p>
                      <a:r>
                        <a:rPr lang="en-US" sz="1400" dirty="0"/>
                        <a:t>E3 ubiquitin ligases ubiquitinate target proteins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786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A08182-181F-4442-811D-127DE0754F01}"/>
              </a:ext>
            </a:extLst>
          </p:cNvPr>
          <p:cNvSpPr txBox="1"/>
          <p:nvPr/>
        </p:nvSpPr>
        <p:spPr>
          <a:xfrm>
            <a:off x="10106722" y="6176963"/>
            <a:ext cx="208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Nyguen</a:t>
            </a:r>
            <a:r>
              <a:rPr lang="en-US" dirty="0"/>
              <a:t> </a:t>
            </a:r>
          </a:p>
          <a:p>
            <a:pPr algn="r"/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95634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B3EE-6094-6A4D-B468-6576F3E7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you look at with RNA-seq?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984D-B3EB-3E49-BD47-955AA1788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Transcript level quantification</a:t>
            </a:r>
          </a:p>
          <a:p>
            <a:r>
              <a:rPr lang="en-US" dirty="0"/>
              <a:t>Alternative splicing</a:t>
            </a:r>
          </a:p>
          <a:p>
            <a:r>
              <a:rPr lang="en-US" dirty="0"/>
              <a:t>Small RNAs like miRNA,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Transposable elements</a:t>
            </a:r>
          </a:p>
          <a:p>
            <a:r>
              <a:rPr lang="en-US" dirty="0"/>
              <a:t>Ribosomal RNA</a:t>
            </a:r>
          </a:p>
          <a:p>
            <a:r>
              <a:rPr lang="en-US" dirty="0"/>
              <a:t>Mutations like single nucleotide variants (SNVs), small insertions or deletions (indels), or copy number variations (CNVs)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6C126-D62B-FE48-A40B-07F6E84AB420}"/>
              </a:ext>
            </a:extLst>
          </p:cNvPr>
          <p:cNvSpPr txBox="1"/>
          <p:nvPr/>
        </p:nvSpPr>
        <p:spPr>
          <a:xfrm>
            <a:off x="9861395" y="6345044"/>
            <a:ext cx="20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Stark 2019</a:t>
            </a:r>
          </a:p>
        </p:txBody>
      </p:sp>
    </p:spTree>
    <p:extLst>
      <p:ext uri="{BB962C8B-B14F-4D97-AF65-F5344CB8AC3E}">
        <p14:creationId xmlns:p14="http://schemas.microsoft.com/office/powerpoint/2010/main" val="185521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8832F6-AD57-F14B-8FE9-9859F47A2A46}"/>
              </a:ext>
            </a:extLst>
          </p:cNvPr>
          <p:cNvSpPr txBox="1"/>
          <p:nvPr/>
        </p:nvSpPr>
        <p:spPr>
          <a:xfrm>
            <a:off x="0" y="1105287"/>
            <a:ext cx="12192000" cy="46474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400" dirty="0"/>
              <a:t>PLAY WITH DATA</a:t>
            </a:r>
          </a:p>
          <a:p>
            <a:pPr algn="ctr"/>
            <a:r>
              <a:rPr lang="en-US" sz="9600" dirty="0">
                <a:hlinkClick r:id="rId3"/>
              </a:rPr>
              <a:t>https://infinityloop.shinyapps.io/TCC-GUI/</a:t>
            </a:r>
            <a:endParaRPr lang="en-US" sz="10400" dirty="0"/>
          </a:p>
        </p:txBody>
      </p:sp>
    </p:spTree>
    <p:extLst>
      <p:ext uri="{BB962C8B-B14F-4D97-AF65-F5344CB8AC3E}">
        <p14:creationId xmlns:p14="http://schemas.microsoft.com/office/powerpoint/2010/main" val="372932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F516-C054-784F-9FE6-734A2D7F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Cell RNA-seq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9AFC4-0ED7-9644-816A-120427BD0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0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CE7D-AED5-E840-BA34-750A534E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single cell RNA-seq and why do we need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59375-5977-CB47-BC3F-A63246DD0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 with bulk RNA-seq that single-cell RNA-seq overcomes</a:t>
            </a:r>
          </a:p>
          <a:p>
            <a:pPr lvl="1"/>
            <a:r>
              <a:rPr lang="en-US" dirty="0"/>
              <a:t>Average of multiple cell types</a:t>
            </a:r>
          </a:p>
          <a:p>
            <a:pPr lvl="1"/>
            <a:r>
              <a:rPr lang="en-US" dirty="0"/>
              <a:t>Diversity in expression</a:t>
            </a:r>
          </a:p>
          <a:p>
            <a:pPr lvl="1"/>
            <a:r>
              <a:rPr lang="en-US" dirty="0"/>
              <a:t>Where in the tissue was it?</a:t>
            </a:r>
          </a:p>
          <a:p>
            <a:r>
              <a:rPr lang="en-US" dirty="0"/>
              <a:t>Challenges that still need to be addressed</a:t>
            </a:r>
          </a:p>
          <a:p>
            <a:pPr lvl="1"/>
            <a:r>
              <a:rPr lang="en-US" dirty="0"/>
              <a:t>What cell type is this? (cell atlases are working on it)</a:t>
            </a:r>
          </a:p>
          <a:p>
            <a:pPr lvl="1"/>
            <a:r>
              <a:rPr lang="en-US" dirty="0"/>
              <a:t>Data sparsity and measurement uncertainty</a:t>
            </a:r>
          </a:p>
          <a:p>
            <a:pPr lvl="1"/>
            <a:r>
              <a:rPr lang="en-US" dirty="0"/>
              <a:t>Cost</a:t>
            </a:r>
            <a:r>
              <a:rPr lang="en-US"/>
              <a:t>, ~10x </a:t>
            </a:r>
            <a:r>
              <a:rPr lang="en-US" dirty="0"/>
              <a:t>more expensive than bulk RNA-seq</a:t>
            </a:r>
          </a:p>
          <a:p>
            <a:r>
              <a:rPr lang="en-US" dirty="0"/>
              <a:t>When should I use single cell sequencing? When you want to test something in </a:t>
            </a:r>
            <a:r>
              <a:rPr lang="en-US" b="1" dirty="0"/>
              <a:t>multiple cell types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46228-6879-934C-8C86-FBDF2923EDCB}"/>
              </a:ext>
            </a:extLst>
          </p:cNvPr>
          <p:cNvSpPr txBox="1"/>
          <p:nvPr/>
        </p:nvSpPr>
        <p:spPr>
          <a:xfrm>
            <a:off x="9861395" y="6345044"/>
            <a:ext cx="20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Stark 2019</a:t>
            </a:r>
          </a:p>
        </p:txBody>
      </p:sp>
    </p:spTree>
    <p:extLst>
      <p:ext uri="{BB962C8B-B14F-4D97-AF65-F5344CB8AC3E}">
        <p14:creationId xmlns:p14="http://schemas.microsoft.com/office/powerpoint/2010/main" val="786492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2860-D7BE-134C-A6A4-5D4F8C2E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Cell Analysis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A3343B-F90C-E34D-B100-87B7179B0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1" dirty="0"/>
              <a:t>Overall strategy: Isolate single cells and attach a barcode to them.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Isolation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Flow sorting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Microfluidics / droplet encapsulation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Barcoding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Capture oligos either on a slide or a bead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Indexed PCR primers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Sequence everything together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Computationally sort cells apart when processing data</a:t>
            </a:r>
          </a:p>
        </p:txBody>
      </p:sp>
      <p:pic>
        <p:nvPicPr>
          <p:cNvPr id="9" name="Picture 8" descr="A picture containing appliance, refrigerator, many, covered&#10;&#10;Description automatically generated">
            <a:extLst>
              <a:ext uri="{FF2B5EF4-FFF2-40B4-BE49-F238E27FC236}">
                <a16:creationId xmlns:a16="http://schemas.microsoft.com/office/drawing/2014/main" id="{51B2813E-7FD1-1043-93A1-A581085D6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12" y="355600"/>
            <a:ext cx="6172200" cy="614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F32D5B-D8D6-A746-AFBF-AB68E1066EE4}"/>
              </a:ext>
            </a:extLst>
          </p:cNvPr>
          <p:cNvSpPr txBox="1"/>
          <p:nvPr/>
        </p:nvSpPr>
        <p:spPr>
          <a:xfrm>
            <a:off x="9861395" y="6345044"/>
            <a:ext cx="20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Stark 2019</a:t>
            </a:r>
          </a:p>
        </p:txBody>
      </p:sp>
    </p:spTree>
    <p:extLst>
      <p:ext uri="{BB962C8B-B14F-4D97-AF65-F5344CB8AC3E}">
        <p14:creationId xmlns:p14="http://schemas.microsoft.com/office/powerpoint/2010/main" val="41166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9531-6F13-FE47-9F27-C4F15BF7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4F4BB-13D5-FF4A-863C-2DF54806C1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Associate Bioinformatics Scientist at Coriell Institute for Medical Research</a:t>
            </a:r>
          </a:p>
          <a:p>
            <a:r>
              <a:rPr lang="en-US" dirty="0"/>
              <a:t>Help other people with their data analysis</a:t>
            </a:r>
          </a:p>
          <a:p>
            <a:r>
              <a:rPr lang="en-US" dirty="0"/>
              <a:t>Independent data analysis</a:t>
            </a:r>
          </a:p>
          <a:p>
            <a:r>
              <a:rPr lang="en-US" dirty="0"/>
              <a:t>All materials for my lectures will be online at </a:t>
            </a:r>
            <a:r>
              <a:rPr lang="en-US" dirty="0">
                <a:hlinkClick r:id="rId3"/>
              </a:rPr>
              <a:t>https://kelseykeith.github.io</a:t>
            </a:r>
            <a:r>
              <a:rPr lang="en-US">
                <a:hlinkClick r:id="rId3"/>
              </a:rPr>
              <a:t>/2020_bmsc8203_bioinformatics_lectures/</a:t>
            </a:r>
            <a:endParaRPr lang="en-US" dirty="0"/>
          </a:p>
        </p:txBody>
      </p:sp>
      <p:pic>
        <p:nvPicPr>
          <p:cNvPr id="10" name="Content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FA0B74F0-27EE-A24B-9458-887B87971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7199"/>
          <a:stretch/>
        </p:blipFill>
        <p:spPr>
          <a:xfrm>
            <a:off x="7288980" y="4604383"/>
            <a:ext cx="3265707" cy="1021866"/>
          </a:xfrm>
        </p:spPr>
      </p:pic>
      <p:pic>
        <p:nvPicPr>
          <p:cNvPr id="12" name="Picture 11" descr="A picture containing game, kite&#10;&#10;Description automatically generated">
            <a:extLst>
              <a:ext uri="{FF2B5EF4-FFF2-40B4-BE49-F238E27FC236}">
                <a16:creationId xmlns:a16="http://schemas.microsoft.com/office/drawing/2014/main" id="{DCAD07BB-4401-8446-B6D5-22E0D3B5E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454" y="1825625"/>
            <a:ext cx="2778758" cy="27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49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E7C2B-F99B-6542-960B-C1926DBA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BF88D-1BFC-0144-81A4-8F75C7DB6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Nguyen, T., </a:t>
            </a:r>
            <a:r>
              <a:rPr lang="en-US" dirty="0" err="1"/>
              <a:t>Shafi</a:t>
            </a:r>
            <a:r>
              <a:rPr lang="en-US" dirty="0"/>
              <a:t>, A., Nguyen, T. </a:t>
            </a:r>
            <a:r>
              <a:rPr lang="en-US" i="1" dirty="0"/>
              <a:t>et al.</a:t>
            </a:r>
            <a:r>
              <a:rPr lang="en-US" dirty="0"/>
              <a:t> Identifying significantly impacted pathways: a comprehensive review and assessment. </a:t>
            </a:r>
            <a:r>
              <a:rPr lang="en-US" i="1" dirty="0"/>
              <a:t>Genome Biol</a:t>
            </a:r>
            <a:r>
              <a:rPr lang="en-US" dirty="0"/>
              <a:t> </a:t>
            </a:r>
            <a:r>
              <a:rPr lang="en-US" b="1" dirty="0"/>
              <a:t>20, </a:t>
            </a:r>
            <a:r>
              <a:rPr lang="en-US" dirty="0"/>
              <a:t>203 (2019). </a:t>
            </a:r>
            <a:r>
              <a:rPr lang="en-US" dirty="0">
                <a:hlinkClick r:id="rId2"/>
              </a:rPr>
              <a:t>https://doi.org/10.1186/s13059-019-1790-4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Stark, R., </a:t>
            </a:r>
            <a:r>
              <a:rPr lang="en-US" dirty="0" err="1"/>
              <a:t>Grzelak</a:t>
            </a:r>
            <a:r>
              <a:rPr lang="en-US" dirty="0"/>
              <a:t>, M. &amp; Hadfield, J. RNA sequencing: the teenage years. </a:t>
            </a:r>
            <a:r>
              <a:rPr lang="en-US" i="1" dirty="0"/>
              <a:t>Nat Rev Genet</a:t>
            </a:r>
            <a:r>
              <a:rPr lang="en-US" dirty="0"/>
              <a:t> </a:t>
            </a:r>
            <a:r>
              <a:rPr lang="en-US" b="1" dirty="0"/>
              <a:t>20, </a:t>
            </a:r>
            <a:r>
              <a:rPr lang="en-US" dirty="0"/>
              <a:t>631–656 (2019). </a:t>
            </a:r>
            <a:r>
              <a:rPr lang="en-US" dirty="0">
                <a:hlinkClick r:id="rId3"/>
              </a:rPr>
              <a:t>https://doi.org/10.1038/s41576-019-0150-2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Stupnikov</a:t>
            </a:r>
            <a:r>
              <a:rPr lang="en-US" dirty="0"/>
              <a:t>, A. et al. Impact of Variable RNA-Sequencing Depth on Gene Expression Signatures and Target Compound Robustness: Case Study Examining Brain Tumor (Glioma) Disease Progression. JCO Precision Oncology 1–17 (2018) doi:10.1200/po.18.00014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Zhao, S., Zhang, Y., </a:t>
            </a:r>
            <a:r>
              <a:rPr lang="en-US" dirty="0" err="1"/>
              <a:t>Gamini</a:t>
            </a:r>
            <a:r>
              <a:rPr lang="en-US" dirty="0"/>
              <a:t>, R. </a:t>
            </a:r>
            <a:r>
              <a:rPr lang="en-US" i="1" dirty="0"/>
              <a:t>et al.</a:t>
            </a:r>
            <a:r>
              <a:rPr lang="en-US" dirty="0"/>
              <a:t> Evaluation of two main RNA-seq approaches for gene quantification in clinical RNA sequencing: </a:t>
            </a:r>
            <a:r>
              <a:rPr lang="en-US" dirty="0" err="1"/>
              <a:t>polyA</a:t>
            </a:r>
            <a:r>
              <a:rPr lang="en-US" dirty="0"/>
              <a:t>+ selection versus rRNA depletion. </a:t>
            </a:r>
            <a:r>
              <a:rPr lang="en-US" i="1" dirty="0"/>
              <a:t>Sci Rep</a:t>
            </a:r>
            <a:r>
              <a:rPr lang="en-US" dirty="0"/>
              <a:t> </a:t>
            </a:r>
            <a:r>
              <a:rPr lang="en-US" b="1" dirty="0"/>
              <a:t>8, </a:t>
            </a:r>
            <a:r>
              <a:rPr lang="en-US" dirty="0"/>
              <a:t>4781 (2018). https://</a:t>
            </a:r>
            <a:r>
              <a:rPr lang="en-US" dirty="0" err="1"/>
              <a:t>doi.org</a:t>
            </a:r>
            <a:r>
              <a:rPr lang="en-US" dirty="0"/>
              <a:t>/10.1038/s41598-018-23226-4</a:t>
            </a:r>
          </a:p>
        </p:txBody>
      </p:sp>
    </p:spTree>
    <p:extLst>
      <p:ext uri="{BB962C8B-B14F-4D97-AF65-F5344CB8AC3E}">
        <p14:creationId xmlns:p14="http://schemas.microsoft.com/office/powerpoint/2010/main" val="776521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4071-D130-5042-B088-7A59DD1C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can I get started in bioinformatics on my own? (A collection of free online resources)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D1179-C001-6E42-A2BF-06DF9D776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Learn a scripting language</a:t>
            </a:r>
          </a:p>
          <a:p>
            <a:pPr lvl="1"/>
            <a:r>
              <a:rPr lang="en-US" dirty="0"/>
              <a:t>R </a:t>
            </a:r>
            <a:r>
              <a:rPr lang="en-US" dirty="0">
                <a:hlinkClick r:id="rId2"/>
              </a:rPr>
              <a:t>https://r4ds.had.co.nz/</a:t>
            </a:r>
            <a:endParaRPr lang="en-US" dirty="0"/>
          </a:p>
          <a:p>
            <a:pPr lvl="1"/>
            <a:r>
              <a:rPr lang="en-US" dirty="0"/>
              <a:t>Python </a:t>
            </a:r>
            <a:r>
              <a:rPr lang="en-US" dirty="0">
                <a:hlinkClick r:id="rId3"/>
              </a:rPr>
              <a:t>https://jakevdp.github.io/PythonDataScienceHandbook/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a free online genomics, biostatistics, bioinformatics classes</a:t>
            </a:r>
          </a:p>
          <a:p>
            <a:pPr lvl="1"/>
            <a:r>
              <a:rPr lang="en-US" dirty="0"/>
              <a:t>Biomedical Data Science </a:t>
            </a:r>
            <a:r>
              <a:rPr lang="en-US" dirty="0">
                <a:hlinkClick r:id="rId4"/>
              </a:rPr>
              <a:t>http://genomicsclass.github.io/book/</a:t>
            </a:r>
            <a:endParaRPr lang="en-US" dirty="0"/>
          </a:p>
          <a:p>
            <a:pPr lvl="1"/>
            <a:r>
              <a:rPr lang="en-US" dirty="0"/>
              <a:t>Modern Statistics for Modern Biology </a:t>
            </a:r>
            <a:r>
              <a:rPr lang="en-US" dirty="0">
                <a:hlinkClick r:id="rId5"/>
              </a:rPr>
              <a:t>http://web.stanford.edu/class/bios221/book/index.html</a:t>
            </a:r>
            <a:endParaRPr lang="en-US" dirty="0"/>
          </a:p>
          <a:p>
            <a:pPr lvl="1"/>
            <a:r>
              <a:rPr lang="en-US" dirty="0"/>
              <a:t>Bioinformatics Data Skills </a:t>
            </a:r>
            <a:r>
              <a:rPr lang="en-US" dirty="0">
                <a:hlinkClick r:id="rId6"/>
              </a:rPr>
              <a:t>https://vincebuffalo.com/book/</a:t>
            </a:r>
            <a:r>
              <a:rPr lang="en-US" dirty="0"/>
              <a:t> (book not free sorry!)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a </a:t>
            </a:r>
            <a:r>
              <a:rPr lang="en-US" dirty="0" err="1"/>
              <a:t>MeetUp</a:t>
            </a:r>
            <a:endParaRPr lang="en-US" dirty="0"/>
          </a:p>
          <a:p>
            <a:pPr lvl="1"/>
            <a:r>
              <a:rPr lang="en-US" dirty="0" err="1"/>
              <a:t>RLadies</a:t>
            </a:r>
            <a:r>
              <a:rPr lang="en-US" dirty="0"/>
              <a:t> Philly </a:t>
            </a:r>
            <a:r>
              <a:rPr lang="en-US" dirty="0">
                <a:hlinkClick r:id="rId7"/>
              </a:rPr>
              <a:t>https://www.meetup.com/rladies-philly/</a:t>
            </a:r>
            <a:endParaRPr lang="en-US" dirty="0"/>
          </a:p>
          <a:p>
            <a:pPr lvl="1"/>
            <a:r>
              <a:rPr lang="en-US" dirty="0"/>
              <a:t>Philadelphia Python Users Group </a:t>
            </a:r>
            <a:r>
              <a:rPr lang="en-US" dirty="0">
                <a:hlinkClick r:id="rId6"/>
              </a:rPr>
              <a:t>https://vincebuffalo.com/book/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4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1AF1-55E9-D346-A7C3-B549A051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NGS Sequencing? / How does Illumina sequencing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25373-AF6A-654A-9D1B-9E9481C67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E653-7A2D-744D-9A65-9EC66D3E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RNA-seq and how does it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B8721-15BD-B645-A967-C27C950BC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6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26DC-823E-0E4F-98A2-309EABD9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RNA-seq?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3FF2C-7B52-3946-ADB9-6D9DB8F6C9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RNA-seq = RNA sequencing</a:t>
            </a:r>
          </a:p>
          <a:p>
            <a:r>
              <a:rPr lang="en-US" dirty="0"/>
              <a:t>Use next generation sequencing to quantify RNA in a cell</a:t>
            </a:r>
          </a:p>
          <a:p>
            <a:r>
              <a:rPr lang="en-US" dirty="0"/>
              <a:t>Mainly when people do RNA-seq they’re concerned with mature messenger RNA, because they want to know what genes are expressed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59A58F26-C080-094B-8BDD-323286B6DA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1345" y="1825625"/>
            <a:ext cx="4303309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C312E1-376C-294D-B54D-7B034F2FEE19}"/>
              </a:ext>
            </a:extLst>
          </p:cNvPr>
          <p:cNvSpPr txBox="1"/>
          <p:nvPr/>
        </p:nvSpPr>
        <p:spPr>
          <a:xfrm>
            <a:off x="8976732" y="6345044"/>
            <a:ext cx="296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Stark 2019, Image: Wikipedia</a:t>
            </a:r>
          </a:p>
        </p:txBody>
      </p:sp>
    </p:spTree>
    <p:extLst>
      <p:ext uri="{BB962C8B-B14F-4D97-AF65-F5344CB8AC3E}">
        <p14:creationId xmlns:p14="http://schemas.microsoft.com/office/powerpoint/2010/main" val="293401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E2A9-2BB8-1642-8DFC-A05D9974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RNA-seq libraries prepared?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EBFF88-48F0-C94B-8EDE-1526D041F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3188" y="995699"/>
            <a:ext cx="6172200" cy="485707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304B2-B19D-3946-A643-03EDBEC74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Capture RNA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Poly-A Capture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Ribo</a:t>
            </a:r>
            <a:r>
              <a:rPr lang="en-US" dirty="0"/>
              <a:t>-Zero</a:t>
            </a:r>
          </a:p>
          <a:p>
            <a:pPr marL="342900" indent="-342900">
              <a:buAutoNum type="arabicPeriod"/>
            </a:pPr>
            <a:r>
              <a:rPr lang="en-US" dirty="0"/>
              <a:t>Fragment</a:t>
            </a:r>
          </a:p>
          <a:p>
            <a:pPr marL="342900" indent="-342900">
              <a:buAutoNum type="arabicPeriod"/>
            </a:pPr>
            <a:r>
              <a:rPr lang="en-US" dirty="0"/>
              <a:t>Reverse transcribe to make cDNA</a:t>
            </a:r>
          </a:p>
          <a:p>
            <a:pPr marL="342900" indent="-342900">
              <a:buAutoNum type="arabicPeriod"/>
            </a:pPr>
            <a:r>
              <a:rPr lang="en-US" dirty="0"/>
              <a:t>PCR amplification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Sequencing adapters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PCR bias</a:t>
            </a:r>
          </a:p>
          <a:p>
            <a:pPr marL="342900" indent="-342900">
              <a:buAutoNum type="arabicPeriod"/>
            </a:pPr>
            <a:r>
              <a:rPr lang="en-US" dirty="0"/>
              <a:t>Illumina sequencing</a:t>
            </a:r>
          </a:p>
          <a:p>
            <a:pPr marL="342900" indent="-342900">
              <a:buAutoNum type="arabicPeriod"/>
            </a:pPr>
            <a:r>
              <a:rPr lang="en-US" dirty="0"/>
              <a:t>Align to a reference genome</a:t>
            </a:r>
          </a:p>
          <a:p>
            <a:pPr marL="342900" indent="-342900">
              <a:buAutoNum type="arabicPeriod"/>
            </a:pPr>
            <a:r>
              <a:rPr lang="en-US" dirty="0"/>
              <a:t>Count number of reads that correspond to each gene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D1FBD-FA61-694C-8160-2D033686E5FE}"/>
              </a:ext>
            </a:extLst>
          </p:cNvPr>
          <p:cNvSpPr txBox="1"/>
          <p:nvPr/>
        </p:nvSpPr>
        <p:spPr>
          <a:xfrm>
            <a:off x="8965580" y="6345044"/>
            <a:ext cx="298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Stark 2019, Image: Wikipedia</a:t>
            </a:r>
          </a:p>
        </p:txBody>
      </p:sp>
    </p:spTree>
    <p:extLst>
      <p:ext uri="{BB962C8B-B14F-4D97-AF65-F5344CB8AC3E}">
        <p14:creationId xmlns:p14="http://schemas.microsoft.com/office/powerpoint/2010/main" val="160868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198E-FA73-8A42-AEB6-4254988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RNA-seq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FE924-89E5-C440-B4AA-246AFD174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Minimum experiment is 3 control samples vs 3 experimental samples</a:t>
            </a:r>
          </a:p>
          <a:p>
            <a:pPr lvl="1"/>
            <a:r>
              <a:rPr lang="en-US" dirty="0"/>
              <a:t>Examples: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3 control samples vs 3 samples treated with a drug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3 samples in young mouse intestine vs 3 samples in old mouse intestine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3 samples from germ free (no microbiome) mice vs 3 samples from normal mice</a:t>
            </a:r>
          </a:p>
          <a:p>
            <a:r>
              <a:rPr lang="en-US" dirty="0"/>
              <a:t>You need 3 replicates per condition MINIMUM</a:t>
            </a:r>
          </a:p>
          <a:p>
            <a:pPr lvl="1"/>
            <a:r>
              <a:rPr lang="en-US" dirty="0"/>
              <a:t>Statistically need at least replicates in order to calculate variance</a:t>
            </a:r>
          </a:p>
          <a:p>
            <a:r>
              <a:rPr lang="en-US" dirty="0"/>
              <a:t>Can have multiple conditions</a:t>
            </a:r>
          </a:p>
          <a:p>
            <a:pPr lvl="1"/>
            <a:r>
              <a:rPr lang="en-US" dirty="0"/>
              <a:t>Limited by budget</a:t>
            </a:r>
          </a:p>
          <a:p>
            <a:pPr lvl="1"/>
            <a:r>
              <a:rPr lang="en-US" dirty="0"/>
              <a:t>Increases the complexity of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2D33C-63BE-224F-9496-8DFAAD03519B}"/>
              </a:ext>
            </a:extLst>
          </p:cNvPr>
          <p:cNvSpPr txBox="1"/>
          <p:nvPr/>
        </p:nvSpPr>
        <p:spPr>
          <a:xfrm>
            <a:off x="8965580" y="6345044"/>
            <a:ext cx="298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Stark 2019</a:t>
            </a:r>
          </a:p>
        </p:txBody>
      </p:sp>
    </p:spTree>
    <p:extLst>
      <p:ext uri="{BB962C8B-B14F-4D97-AF65-F5344CB8AC3E}">
        <p14:creationId xmlns:p14="http://schemas.microsoft.com/office/powerpoint/2010/main" val="419109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198E-FA73-8A42-AEB6-4254988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RNA-seq Experiment: Isolating RNA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94ACC9-0C79-7340-AB28-719F75DC3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ISSUE</a:t>
            </a:r>
            <a:r>
              <a:rPr lang="en-US" dirty="0"/>
              <a:t>: Most RNA (80-90%) is ribosomal RNA that we’re not interested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Poly-A Capture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an oligo-dT primer complimentary to the poly-A tail of mature mRNA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Better at capturing only RNAs that correspond to expressed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Ribosomal Depletion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Have sequences complimentary to ribosomal RNA on magnetic beads.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Sequence more non-coding RNAs, but some experiments want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strategy you choose DOES effect your results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B518D-E27F-FD4F-98BD-48DA1F8BC13D}"/>
              </a:ext>
            </a:extLst>
          </p:cNvPr>
          <p:cNvSpPr txBox="1"/>
          <p:nvPr/>
        </p:nvSpPr>
        <p:spPr>
          <a:xfrm>
            <a:off x="4928840" y="6345044"/>
            <a:ext cx="701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Zhao 2018, top image: Thermo Fisher, bottom image: Illumina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5911BB-B596-A04E-B74B-8E6D266F8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233" y="2966224"/>
            <a:ext cx="5707979" cy="321073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D0287C9-1ECA-CE40-860A-4127650230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928" t="5707" b="64694"/>
          <a:stretch/>
        </p:blipFill>
        <p:spPr>
          <a:xfrm>
            <a:off x="5644233" y="176356"/>
            <a:ext cx="5707979" cy="27898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265282-0579-1648-803E-56A60B9F2E62}"/>
              </a:ext>
            </a:extLst>
          </p:cNvPr>
          <p:cNvSpPr/>
          <p:nvPr/>
        </p:nvSpPr>
        <p:spPr>
          <a:xfrm>
            <a:off x="6096000" y="2743200"/>
            <a:ext cx="538976" cy="367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737ACD-F0D6-1345-8BBD-B1CB3848FCA5}"/>
              </a:ext>
            </a:extLst>
          </p:cNvPr>
          <p:cNvSpPr txBox="1"/>
          <p:nvPr/>
        </p:nvSpPr>
        <p:spPr>
          <a:xfrm>
            <a:off x="5108973" y="457200"/>
            <a:ext cx="461665" cy="2509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dirty="0"/>
              <a:t>Poly-A Capture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CBF63-9055-E545-A395-0972248F4F3E}"/>
              </a:ext>
            </a:extLst>
          </p:cNvPr>
          <p:cNvSpPr txBox="1"/>
          <p:nvPr/>
        </p:nvSpPr>
        <p:spPr>
          <a:xfrm>
            <a:off x="5108972" y="3134305"/>
            <a:ext cx="461665" cy="3042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dirty="0"/>
              <a:t>Ribosomal Depletion</a:t>
            </a:r>
          </a:p>
        </p:txBody>
      </p:sp>
    </p:spTree>
    <p:extLst>
      <p:ext uri="{BB962C8B-B14F-4D97-AF65-F5344CB8AC3E}">
        <p14:creationId xmlns:p14="http://schemas.microsoft.com/office/powerpoint/2010/main" val="15796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198E-FA73-8A42-AEB6-4254988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RNA-seq Experiment: Picking the Sequencing Type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0D0A26-41FB-BB42-B2A3-30A380DE8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98738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Read Length</a:t>
            </a:r>
          </a:p>
          <a:p>
            <a:pPr lvl="1"/>
            <a:r>
              <a:rPr lang="en-US" dirty="0"/>
              <a:t>Longer the read length the more sequence overlap / coverage</a:t>
            </a:r>
          </a:p>
          <a:p>
            <a:pPr lvl="1"/>
            <a:r>
              <a:rPr lang="en-US" dirty="0"/>
              <a:t>More expensive as read length increases</a:t>
            </a:r>
          </a:p>
          <a:p>
            <a:pPr lvl="2"/>
            <a:r>
              <a:rPr lang="en-US" dirty="0"/>
              <a:t>Sequencing company charges more</a:t>
            </a:r>
          </a:p>
          <a:p>
            <a:pPr lvl="2"/>
            <a:r>
              <a:rPr lang="en-US" dirty="0"/>
              <a:t>Also more like to read into adapters which is a waste of money</a:t>
            </a:r>
          </a:p>
          <a:p>
            <a:r>
              <a:rPr lang="en-US" dirty="0"/>
              <a:t>Single vs Paired-End Reads</a:t>
            </a:r>
          </a:p>
          <a:p>
            <a:pPr lvl="1"/>
            <a:r>
              <a:rPr lang="en-US" dirty="0"/>
              <a:t>Single-end is cheap and simple</a:t>
            </a:r>
          </a:p>
          <a:p>
            <a:pPr lvl="1"/>
            <a:r>
              <a:rPr lang="en-US" dirty="0"/>
              <a:t>Paired-end</a:t>
            </a:r>
          </a:p>
          <a:p>
            <a:pPr lvl="2"/>
            <a:r>
              <a:rPr lang="en-US" dirty="0"/>
              <a:t>Get 2 or more times the information from the same DNA</a:t>
            </a:r>
          </a:p>
          <a:p>
            <a:pPr lvl="2"/>
            <a:r>
              <a:rPr lang="en-US" dirty="0"/>
              <a:t>Good for repetitive RNA </a:t>
            </a:r>
          </a:p>
          <a:p>
            <a:pPr lvl="2"/>
            <a:r>
              <a:rPr lang="en-US" dirty="0"/>
              <a:t>Necessary for splicing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26EA50-FC29-A14F-B4F9-89735ED12D4C}"/>
              </a:ext>
            </a:extLst>
          </p:cNvPr>
          <p:cNvGrpSpPr/>
          <p:nvPr/>
        </p:nvGrpSpPr>
        <p:grpSpPr>
          <a:xfrm>
            <a:off x="6096000" y="2681926"/>
            <a:ext cx="5590478" cy="1407096"/>
            <a:chOff x="5646234" y="2193363"/>
            <a:chExt cx="5051504" cy="1088522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8981394-C9C1-F146-863B-2EAFDA032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47" t="44297" r="60725" b="5612"/>
            <a:stretch/>
          </p:blipFill>
          <p:spPr>
            <a:xfrm>
              <a:off x="8171986" y="2193363"/>
              <a:ext cx="2525752" cy="1088522"/>
            </a:xfrm>
            <a:prstGeom prst="rect">
              <a:avLst/>
            </a:prstGeom>
          </p:spPr>
        </p:pic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AD4A246-E1A3-184E-A217-19CD512A93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47" t="44297" r="60725" b="24283"/>
            <a:stretch/>
          </p:blipFill>
          <p:spPr>
            <a:xfrm>
              <a:off x="5646234" y="2193363"/>
              <a:ext cx="2525752" cy="68278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B7E098-90DA-D64C-BA83-E657F0ED61FE}"/>
              </a:ext>
            </a:extLst>
          </p:cNvPr>
          <p:cNvGrpSpPr/>
          <p:nvPr/>
        </p:nvGrpSpPr>
        <p:grpSpPr>
          <a:xfrm>
            <a:off x="5635082" y="4656895"/>
            <a:ext cx="6556918" cy="1242099"/>
            <a:chOff x="5635082" y="4177394"/>
            <a:chExt cx="6556918" cy="1242099"/>
          </a:xfrm>
        </p:grpSpPr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A8051F3-BC18-BC47-B64A-FE89EBDCB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231" t="17415" r="9471" b="25426"/>
            <a:stretch/>
          </p:blipFill>
          <p:spPr>
            <a:xfrm>
              <a:off x="8913541" y="4177394"/>
              <a:ext cx="3278459" cy="1242099"/>
            </a:xfrm>
            <a:prstGeom prst="rect">
              <a:avLst/>
            </a:prstGeom>
          </p:spPr>
        </p:pic>
        <p:pic>
          <p:nvPicPr>
            <p:cNvPr id="15" name="Picture 1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75E78DC-7B53-AB48-A220-7A19EE8F9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231" t="17415" r="9471" b="25426"/>
            <a:stretch/>
          </p:blipFill>
          <p:spPr>
            <a:xfrm>
              <a:off x="5635082" y="4177394"/>
              <a:ext cx="3278459" cy="124209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3F0455-5A33-BE47-B6CF-5654FEA6111F}"/>
                </a:ext>
              </a:extLst>
            </p:cNvPr>
            <p:cNvSpPr/>
            <p:nvPr/>
          </p:nvSpPr>
          <p:spPr>
            <a:xfrm>
              <a:off x="6534615" y="4270917"/>
              <a:ext cx="970156" cy="267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9E92C6-8AF9-614F-860F-170A3BA9B79D}"/>
                </a:ext>
              </a:extLst>
            </p:cNvPr>
            <p:cNvSpPr/>
            <p:nvPr/>
          </p:nvSpPr>
          <p:spPr>
            <a:xfrm>
              <a:off x="6790161" y="4498254"/>
              <a:ext cx="970156" cy="267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58792D-FA11-F94F-A0BE-5E74AC09C593}"/>
                </a:ext>
              </a:extLst>
            </p:cNvPr>
            <p:cNvSpPr/>
            <p:nvPr/>
          </p:nvSpPr>
          <p:spPr>
            <a:xfrm>
              <a:off x="7045708" y="4711390"/>
              <a:ext cx="970156" cy="267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332FA5-06B3-F647-A533-97AC92D11A90}"/>
                </a:ext>
              </a:extLst>
            </p:cNvPr>
            <p:cNvSpPr/>
            <p:nvPr/>
          </p:nvSpPr>
          <p:spPr>
            <a:xfrm>
              <a:off x="7530786" y="4924526"/>
              <a:ext cx="970156" cy="267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F9D7504-D758-F44A-92FF-16627913BD8C}"/>
              </a:ext>
            </a:extLst>
          </p:cNvPr>
          <p:cNvSpPr txBox="1"/>
          <p:nvPr/>
        </p:nvSpPr>
        <p:spPr>
          <a:xfrm>
            <a:off x="6071835" y="1880821"/>
            <a:ext cx="27952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Single-End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962EE8-C321-E14F-B1A8-FCB71F7704CB}"/>
              </a:ext>
            </a:extLst>
          </p:cNvPr>
          <p:cNvSpPr txBox="1"/>
          <p:nvPr/>
        </p:nvSpPr>
        <p:spPr>
          <a:xfrm>
            <a:off x="8928405" y="1882662"/>
            <a:ext cx="27952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Paired-End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05B82A-9F1D-C247-8AD4-E7CF62809EAD}"/>
              </a:ext>
            </a:extLst>
          </p:cNvPr>
          <p:cNvSpPr txBox="1"/>
          <p:nvPr/>
        </p:nvSpPr>
        <p:spPr>
          <a:xfrm rot="16200000">
            <a:off x="4962556" y="4853252"/>
            <a:ext cx="13487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Aligning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F5EF42-9083-6747-AA11-5A978739367C}"/>
              </a:ext>
            </a:extLst>
          </p:cNvPr>
          <p:cNvSpPr txBox="1"/>
          <p:nvPr/>
        </p:nvSpPr>
        <p:spPr>
          <a:xfrm rot="16200000">
            <a:off x="4886447" y="2909632"/>
            <a:ext cx="14972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Sequencing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2E7BF0-60DC-CD4D-8E9C-F0DE814AA66B}"/>
              </a:ext>
            </a:extLst>
          </p:cNvPr>
          <p:cNvSpPr txBox="1"/>
          <p:nvPr/>
        </p:nvSpPr>
        <p:spPr>
          <a:xfrm>
            <a:off x="9861395" y="6345044"/>
            <a:ext cx="20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Illumina</a:t>
            </a:r>
          </a:p>
        </p:txBody>
      </p:sp>
    </p:spTree>
    <p:extLst>
      <p:ext uri="{BB962C8B-B14F-4D97-AF65-F5344CB8AC3E}">
        <p14:creationId xmlns:p14="http://schemas.microsoft.com/office/powerpoint/2010/main" val="204507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1485</Words>
  <Application>Microsoft Macintosh PowerPoint</Application>
  <PresentationFormat>Widescreen</PresentationFormat>
  <Paragraphs>211</Paragraphs>
  <Slides>21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RNA-seq</vt:lpstr>
      <vt:lpstr>Introduction</vt:lpstr>
      <vt:lpstr>History of NGS Sequencing? / How does Illumina sequencing work?</vt:lpstr>
      <vt:lpstr>What is RNA-seq and how does it work?</vt:lpstr>
      <vt:lpstr>What is RNA-seq?</vt:lpstr>
      <vt:lpstr>How are RNA-seq libraries prepared?</vt:lpstr>
      <vt:lpstr>Designing an RNA-seq Experiment</vt:lpstr>
      <vt:lpstr>Designing an RNA-seq Experiment: Isolating RNA</vt:lpstr>
      <vt:lpstr>Designing an RNA-seq Experiment: Picking the Sequencing Type </vt:lpstr>
      <vt:lpstr>Designing an RNA-seq Experiment: Sequencing Depth</vt:lpstr>
      <vt:lpstr>Analyzing RNA-seq</vt:lpstr>
      <vt:lpstr>Processing Sequencing Data</vt:lpstr>
      <vt:lpstr>Differential Gene Expression</vt:lpstr>
      <vt:lpstr>Pathway Analysis</vt:lpstr>
      <vt:lpstr>What else can you look at with RNA-seq?</vt:lpstr>
      <vt:lpstr>PowerPoint Presentation</vt:lpstr>
      <vt:lpstr>Single Cell RNA-seq</vt:lpstr>
      <vt:lpstr>What is single cell RNA-seq and why do we need it?</vt:lpstr>
      <vt:lpstr>Single Cell Analysis</vt:lpstr>
      <vt:lpstr>References</vt:lpstr>
      <vt:lpstr>How to can I get started in bioinformatics on my own? (A collection of free online resources)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</dc:title>
  <dc:creator>Kelsey Keith</dc:creator>
  <cp:lastModifiedBy>Microsoft Office User</cp:lastModifiedBy>
  <cp:revision>35</cp:revision>
  <dcterms:created xsi:type="dcterms:W3CDTF">2020-03-01T20:55:50Z</dcterms:created>
  <dcterms:modified xsi:type="dcterms:W3CDTF">2020-03-11T18:55:29Z</dcterms:modified>
</cp:coreProperties>
</file>